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sldIdLst>
    <p:sldId id="256" r:id="rId5"/>
    <p:sldId id="264" r:id="rId6"/>
    <p:sldId id="263" r:id="rId7"/>
    <p:sldId id="265" r:id="rId8"/>
    <p:sldId id="267" r:id="rId9"/>
    <p:sldId id="268" r:id="rId10"/>
    <p:sldId id="280" r:id="rId11"/>
    <p:sldId id="270" r:id="rId12"/>
    <p:sldId id="269" r:id="rId13"/>
    <p:sldId id="271" r:id="rId14"/>
    <p:sldId id="272" r:id="rId15"/>
    <p:sldId id="273" r:id="rId16"/>
    <p:sldId id="295" r:id="rId17"/>
    <p:sldId id="275" r:id="rId18"/>
    <p:sldId id="276" r:id="rId19"/>
    <p:sldId id="277" r:id="rId20"/>
    <p:sldId id="278" r:id="rId21"/>
    <p:sldId id="279" r:id="rId22"/>
    <p:sldId id="281" r:id="rId23"/>
    <p:sldId id="300" r:id="rId24"/>
    <p:sldId id="283" r:id="rId25"/>
    <p:sldId id="284" r:id="rId26"/>
    <p:sldId id="294" r:id="rId27"/>
    <p:sldId id="286" r:id="rId28"/>
    <p:sldId id="288" r:id="rId29"/>
    <p:sldId id="296" r:id="rId30"/>
    <p:sldId id="289" r:id="rId31"/>
    <p:sldId id="299" r:id="rId32"/>
    <p:sldId id="298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Elaboration Phase</a:t>
            </a:r>
          </a:p>
          <a:p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– 19 de Abril 2021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PMATE BackOffice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past competitions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the tests of a competition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Options for various kinds of statistical info. (registered teams per school, total score per school, etc.) 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Search for and recover the state of a test in a competition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 Option to generate an HTML with the results of a competition.</a:t>
            </a:r>
            <a:endParaRPr lang="pt-PT" sz="2400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B5F40A4-56C1-4BAF-831F-BD59982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Register a School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List schools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Map view of the schools involved in Pmate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Pre-inscription of schools in contests</a:t>
            </a:r>
            <a:endParaRPr lang="en-US" sz="2400" b="0" dirty="0">
              <a:solidFill>
                <a:schemeClr val="tx1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Associate a teacher to a school</a:t>
            </a:r>
            <a:endParaRPr lang="pt-PT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EA606504-73F6-4FF6-98F8-924E953F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Create a new test or training game.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Copy ‘question models’ from an older to a new test.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List  students by school/teacher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Communication via email for a user or a target group of users (teachers, students, etc.)</a:t>
            </a: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B90A8D46-EA39-4CBC-B80E-14284456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CA80-BCA8-4DB0-BE1C-A09BCDFD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6C82-E853-4C58-8BD9-BC7AA445B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Requirements (cont.)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with  a group chat for the administrators’ easier communication?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(Como o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nosso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trabalho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não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implica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nenhuma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tecnologia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mt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avançada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neste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chat de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grupo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podemos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explorar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um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pouco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</a:rPr>
              <a:t>mais</a:t>
            </a:r>
            <a:r>
              <a:rPr lang="en-US" sz="1700" dirty="0">
                <a:solidFill>
                  <a:srgbClr val="FF0000"/>
                </a:solidFill>
                <a:latin typeface="+mj-lt"/>
              </a:rPr>
              <a:t> )</a:t>
            </a:r>
          </a:p>
          <a:p>
            <a:pPr marL="91440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Possible Extra:  New Tab to manage the roles of the Users : Search Users, Select User, Add/Remove roles</a:t>
            </a:r>
            <a:endParaRPr lang="en-US" sz="1300" dirty="0">
              <a:solidFill>
                <a:srgbClr val="FF0000"/>
              </a:solidFill>
              <a:latin typeface="+mj-lt"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endParaRPr lang="pt-PT" sz="17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20EAA8C4-1972-40D0-9ED3-2FBE7C80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7" y="1622459"/>
            <a:ext cx="816623" cy="8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5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Implementation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should be developed in C# and HTML/CSS/JS using .NET Core MVC Framework.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The System must be integrated with an existing SQL database.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Efficiency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 Loading data from the database to the interface should be fast.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Updating the data from the database numerous tables should be fast.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F30F741A-0548-4B81-8245-C21870E5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785730"/>
            <a:ext cx="801549" cy="801549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7339156-A9A4-4F05-AC1B-D4447F7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4" y="3811494"/>
            <a:ext cx="918455" cy="9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Portability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System must be supported in various platforms.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It should allow authentication from external services (i.e., UA, Facebook, Google)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Security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FF0000"/>
                </a:solidFill>
                <a:effectLst/>
              </a:rPr>
              <a:t>Users’ passwords must be encrypted.</a:t>
            </a:r>
            <a:endParaRPr lang="en-US" sz="2400" b="0" dirty="0">
              <a:solidFill>
                <a:srgbClr val="FF0000"/>
              </a:solidFill>
              <a:effectLst/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Two factor authentication should be possible.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 The platform must only provide access to select users, with the admin role.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338B-FB30-43D9-A8C8-9E9F6B55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2" y="1769165"/>
            <a:ext cx="802041" cy="80204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3052F1-12A4-48AE-8464-D0661EF4D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3728070"/>
            <a:ext cx="802042" cy="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Usability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Navbar and Its menus must be simple and intuitive to use.</a:t>
            </a:r>
            <a:endParaRPr lang="en-US" sz="2400" dirty="0">
              <a:solidFill>
                <a:schemeClr val="tx1"/>
              </a:solidFill>
            </a:endParaRP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presentation of results must be paginated to make their reading easy and organized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After deleting an account, although some of users’ data may be kept for history registries purposes, any personal information is hidden (overwritten by anonymous tags)</a:t>
            </a:r>
            <a:endParaRPr lang="pt-PT" sz="2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9ADD7-6C91-46A6-A576-254B201F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0" y="3952294"/>
            <a:ext cx="755527" cy="755527"/>
          </a:xfrm>
          <a:prstGeom prst="rect">
            <a:avLst/>
          </a:prstGeom>
        </p:spPr>
      </p:pic>
      <p:pic>
        <p:nvPicPr>
          <p:cNvPr id="6" name="Picture 5" descr="A close-up of a candle&#10;&#10;Description automatically generated with low confidence">
            <a:extLst>
              <a:ext uri="{FF2B5EF4-FFF2-40B4-BE49-F238E27FC236}">
                <a16:creationId xmlns:a16="http://schemas.microsoft.com/office/drawing/2014/main" id="{29AA2CE6-5DE7-433A-A943-903F4BDD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0" y="1841691"/>
            <a:ext cx="755528" cy="7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F832-9B77-4D46-B242-911A742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System Architecture 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70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B418-45F0-4745-A1EF-8825895D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Deployment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B34C4-0818-453E-B88E-5F1A27F0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079" y="586853"/>
            <a:ext cx="5816799" cy="3053819"/>
          </a:xfrm>
          <a:prstGeom prst="rect">
            <a:avLst/>
          </a:prstGeom>
          <a:noFill/>
          <a:effectLst>
            <a:reflection blurRad="38100" stA="52000" endA="300" endPos="30000" dir="5400000" sy="-100000" algn="bl" rotWithShape="0"/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Diagram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17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B3EB-D108-44B0-AB15-96E5DABB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A8A5-AA0A-4E9C-9879-045D6D80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and State of The Art (SOA)</a:t>
            </a:r>
          </a:p>
          <a:p>
            <a:r>
              <a:rPr lang="pt-PT" dirty="0"/>
              <a:t>Requirements gathering</a:t>
            </a:r>
          </a:p>
          <a:p>
            <a:r>
              <a:rPr lang="pt-PT" dirty="0"/>
              <a:t>Functional requirements</a:t>
            </a:r>
          </a:p>
          <a:p>
            <a:r>
              <a:rPr lang="pt-PT" dirty="0"/>
              <a:t>Non-functional requirements</a:t>
            </a:r>
          </a:p>
          <a:p>
            <a:r>
              <a:rPr lang="pt-PT" dirty="0"/>
              <a:t>System Architecture</a:t>
            </a:r>
          </a:p>
          <a:p>
            <a:r>
              <a:rPr lang="pt-PT" dirty="0"/>
              <a:t>Actors</a:t>
            </a:r>
          </a:p>
          <a:p>
            <a:r>
              <a:rPr lang="pt-PT" dirty="0"/>
              <a:t>Use cases</a:t>
            </a:r>
          </a:p>
          <a:p>
            <a:r>
              <a:rPr lang="pt-PT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23228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1057-7BA3-4ACA-B83D-5334FC5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Dimensions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776D-FA82-497A-95F2-37B51F88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741,490 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Users</a:t>
            </a:r>
            <a:endParaRPr lang="pt-PT" dirty="0">
              <a:cs typeface="Arial" panose="020B0604020202020204" pitchFamily="34" charset="0"/>
            </a:endParaRP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562,871 </a:t>
            </a:r>
            <a:r>
              <a:rPr lang="pt-PT" dirty="0">
                <a:cs typeface="Arial" panose="020B0604020202020204" pitchFamily="34" charset="0"/>
              </a:rPr>
              <a:t>Students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116,500 </a:t>
            </a:r>
            <a:r>
              <a:rPr lang="pt-PT" dirty="0">
                <a:cs typeface="Arial" panose="020B0604020202020204" pitchFamily="34" charset="0"/>
              </a:rPr>
              <a:t>Teachers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23,902 </a:t>
            </a:r>
            <a:r>
              <a:rPr lang="pt-PT" dirty="0">
                <a:latin typeface="+mj-lt"/>
                <a:cs typeface="Arial" panose="020B0604020202020204" pitchFamily="34" charset="0"/>
              </a:rPr>
              <a:t>Schools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pt-PT" dirty="0">
                <a:latin typeface="+mj-lt"/>
                <a:cs typeface="Arial" panose="020B0604020202020204" pitchFamily="34" charset="0"/>
              </a:rPr>
              <a:t>Base Models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2,838,385 </a:t>
            </a:r>
            <a:r>
              <a:rPr lang="pt-PT" dirty="0">
                <a:cs typeface="Arial" panose="020B0604020202020204" pitchFamily="34" charset="0"/>
              </a:rPr>
              <a:t>Games Generated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8,531,146 </a:t>
            </a:r>
            <a:r>
              <a:rPr lang="pt-PT" dirty="0">
                <a:cs typeface="Arial" panose="020B0604020202020204" pitchFamily="34" charset="0"/>
              </a:rPr>
              <a:t>Individual Questions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52345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g dolls with one painted">
            <a:extLst>
              <a:ext uri="{FF2B5EF4-FFF2-40B4-BE49-F238E27FC236}">
                <a16:creationId xmlns:a16="http://schemas.microsoft.com/office/drawing/2014/main" id="{48CD25AA-0AD2-44AC-9EE2-9771AA5D3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25934" b="1092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4863D7-D79E-4316-A1CD-9D66BE0C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3414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1</a:t>
            </a:r>
          </a:p>
        </p:txBody>
      </p: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3DDA1FBA-01DA-4D1C-AE92-DE1B2FB9F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643464"/>
            <a:ext cx="8319717" cy="52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133-E7CC-4770-8F92-B2E97B2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Persona 2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E1AFE97-87B7-4B74-BC81-D0ED43F8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277" y="449056"/>
            <a:ext cx="7930462" cy="5720756"/>
          </a:xfrm>
        </p:spPr>
      </p:pic>
    </p:spTree>
    <p:extLst>
      <p:ext uri="{BB962C8B-B14F-4D97-AF65-F5344CB8AC3E}">
        <p14:creationId xmlns:p14="http://schemas.microsoft.com/office/powerpoint/2010/main" val="20899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789E4-F59D-4547-86A1-BAB84805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Use Cases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3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Add/Remove user roles.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UTILIZADORES tab</a:t>
            </a:r>
          </a:p>
          <a:p>
            <a:pPr marL="457200" lvl="1" indent="0">
              <a:buNone/>
            </a:pPr>
            <a:r>
              <a:rPr lang="pt-PT" dirty="0"/>
              <a:t>Step 2 - Find the user whose role you want to change (by searching or  filtering, or otherwise) </a:t>
            </a:r>
          </a:p>
          <a:p>
            <a:pPr marL="457200" lvl="1" indent="0">
              <a:buNone/>
            </a:pPr>
            <a:r>
              <a:rPr lang="pt-PT" dirty="0"/>
              <a:t>Step 3 - Click the Ver Perfil button on that user’s row.</a:t>
            </a:r>
          </a:p>
          <a:p>
            <a:pPr marL="457200" lvl="1" indent="0">
              <a:buNone/>
            </a:pPr>
            <a:r>
              <a:rPr lang="pt-PT" dirty="0"/>
              <a:t>Step 4 - You’ll then be able to change that user’s role.</a:t>
            </a:r>
          </a:p>
        </p:txBody>
      </p:sp>
    </p:spTree>
    <p:extLst>
      <p:ext uri="{BB962C8B-B14F-4D97-AF65-F5344CB8AC3E}">
        <p14:creationId xmlns:p14="http://schemas.microsoft.com/office/powerpoint/2010/main" val="214768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0458-A0BC-47FE-BA1E-3F0005F0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40E2-1901-4626-A8A9-6DFBE846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Send a mass Email to a group of people.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1 - Go to the MAILING tab.</a:t>
            </a:r>
          </a:p>
          <a:p>
            <a:pPr marL="457200" lvl="1" indent="0">
              <a:buNone/>
            </a:pPr>
            <a:r>
              <a:rPr lang="pt-PT" dirty="0"/>
              <a:t>Step 2 - Choose a title and write an email message.</a:t>
            </a:r>
          </a:p>
          <a:p>
            <a:pPr marL="457200" lvl="1" indent="0">
              <a:buNone/>
            </a:pPr>
            <a:r>
              <a:rPr lang="pt-PT" dirty="0"/>
              <a:t>Step 3 - Select the sender.</a:t>
            </a:r>
          </a:p>
          <a:p>
            <a:pPr marL="457200" lvl="1" indent="0">
              <a:buNone/>
            </a:pPr>
            <a:r>
              <a:rPr lang="pt-PT" dirty="0"/>
              <a:t>Step 4 - Select who will receive it (other admins, teachers, students).</a:t>
            </a:r>
          </a:p>
          <a:p>
            <a:pPr marL="457200" lvl="1" indent="0">
              <a:buNone/>
            </a:pPr>
            <a:r>
              <a:rPr lang="pt-PT" dirty="0"/>
              <a:t>Step 5 - Press ENVIAR.</a:t>
            </a:r>
          </a:p>
        </p:txBody>
      </p:sp>
    </p:spTree>
    <p:extLst>
      <p:ext uri="{BB962C8B-B14F-4D97-AF65-F5344CB8AC3E}">
        <p14:creationId xmlns:p14="http://schemas.microsoft.com/office/powerpoint/2010/main" val="312343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3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Assign a School to a competition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INSCREVER ESCOLAS option.</a:t>
            </a:r>
          </a:p>
          <a:p>
            <a:pPr marL="457200" lvl="1" indent="0">
              <a:buNone/>
            </a:pPr>
            <a:r>
              <a:rPr lang="pt-PT" dirty="0"/>
              <a:t>Step 3 – Select the Competition.</a:t>
            </a:r>
          </a:p>
          <a:p>
            <a:pPr marL="457200" lvl="1" indent="0">
              <a:buNone/>
            </a:pPr>
            <a:r>
              <a:rPr lang="pt-PT" dirty="0"/>
              <a:t>Step 4 – Select the schools you want to sign up, by checkmarking them on the table.</a:t>
            </a:r>
          </a:p>
          <a:p>
            <a:pPr marL="457200" lvl="1" indent="0">
              <a:buNone/>
            </a:pPr>
            <a:r>
              <a:rPr lang="pt-PT" dirty="0"/>
              <a:t>Step 5 – Press the INSCREVER button</a:t>
            </a:r>
          </a:p>
        </p:txBody>
      </p:sp>
    </p:spTree>
    <p:extLst>
      <p:ext uri="{BB962C8B-B14F-4D97-AF65-F5344CB8AC3E}">
        <p14:creationId xmlns:p14="http://schemas.microsoft.com/office/powerpoint/2010/main" val="122070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4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/>
              <a:t>Check the results of a competition.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COMPETIÇÕES tab.</a:t>
            </a:r>
          </a:p>
          <a:p>
            <a:pPr marL="457200" lvl="1" indent="0">
              <a:buNone/>
            </a:pPr>
            <a:r>
              <a:rPr lang="pt-PT" dirty="0"/>
              <a:t>Step 2 – Choose the LISTAR COMPETIÇÕES option.</a:t>
            </a:r>
          </a:p>
          <a:p>
            <a:pPr marL="457200" lvl="1" indent="0">
              <a:buNone/>
            </a:pPr>
            <a:r>
              <a:rPr lang="pt-PT" dirty="0"/>
              <a:t>Step 3 – Find the competition you want (by searching or otherwise)</a:t>
            </a:r>
          </a:p>
          <a:p>
            <a:pPr marL="457200" lvl="1" indent="0">
              <a:buNone/>
            </a:pPr>
            <a:r>
              <a:rPr lang="pt-PT" dirty="0"/>
              <a:t>Step 4 – Click the ‘VER MAIS’ button (+) on that competition’s row.</a:t>
            </a:r>
          </a:p>
          <a:p>
            <a:pPr marL="457200" lvl="1" indent="0">
              <a:buNone/>
            </a:pPr>
            <a:r>
              <a:rPr lang="pt-PT" dirty="0"/>
              <a:t>Step 5.1 – If the results aren’t generated yet, Click the ‘Gerar Resultados’ button to generate the results and view them.</a:t>
            </a:r>
          </a:p>
          <a:p>
            <a:pPr marL="457200" lvl="1" indent="0">
              <a:buNone/>
            </a:pPr>
            <a:r>
              <a:rPr lang="pt-PT" dirty="0"/>
              <a:t>Step 5.2 – If they are already generated, Click the ‘Ver Resultados’ button to view the results.</a:t>
            </a:r>
          </a:p>
        </p:txBody>
      </p:sp>
    </p:spTree>
    <p:extLst>
      <p:ext uri="{BB962C8B-B14F-4D97-AF65-F5344CB8AC3E}">
        <p14:creationId xmlns:p14="http://schemas.microsoft.com/office/powerpoint/2010/main" val="3205243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C594-DB91-4321-90CD-80F851BC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5 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2F7A-3EE2-46EF-A983-8353834A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a Training Game</a:t>
            </a:r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Step 1 – Go to the TREINOS tab.</a:t>
            </a:r>
          </a:p>
          <a:p>
            <a:pPr marL="457200" lvl="1" indent="0">
              <a:buNone/>
            </a:pPr>
            <a:r>
              <a:rPr lang="pt-PT" dirty="0"/>
              <a:t>Step 2 – Choose the CRIAR option.</a:t>
            </a:r>
          </a:p>
          <a:p>
            <a:pPr marL="457200" lvl="1" indent="0">
              <a:buNone/>
            </a:pPr>
            <a:r>
              <a:rPr lang="pt-PT" dirty="0"/>
              <a:t>Step 3 – Fill out the form specifying the model for the questions, and other important information.</a:t>
            </a:r>
          </a:p>
          <a:p>
            <a:pPr marL="457200" lvl="1" indent="0">
              <a:buNone/>
            </a:pPr>
            <a:r>
              <a:rPr lang="pt-PT" dirty="0"/>
              <a:t>Step 4 – Submit.</a:t>
            </a:r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249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A1B2-EDCA-4D7C-800E-963897F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4" y="942174"/>
            <a:ext cx="1151063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What  previous works exist in this context?</a:t>
            </a:r>
            <a:br>
              <a:rPr lang="pt-PT" dirty="0"/>
            </a:b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6EBD-FFF9-48B1-ACF2-B4FAA52C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78" y="2161205"/>
            <a:ext cx="10233800" cy="4351338"/>
          </a:xfrm>
        </p:spPr>
        <p:txBody>
          <a:bodyPr/>
          <a:lstStyle/>
          <a:p>
            <a:r>
              <a:rPr lang="en-US" sz="2500" dirty="0"/>
              <a:t>Pmate BackOffice is a management platform for admins</a:t>
            </a:r>
            <a:endParaRPr lang="pt-PT" sz="2500" dirty="0"/>
          </a:p>
          <a:p>
            <a:r>
              <a:rPr lang="pt-PT" sz="2500" dirty="0"/>
              <a:t>An equivalent currently operational plataform already exists for this purpose</a:t>
            </a:r>
          </a:p>
          <a:p>
            <a:r>
              <a:rPr lang="pt-PT" sz="2500" dirty="0"/>
              <a:t>Existing platform is non-intuitive, the  technology  outdated (has barely received any changes in 20 years) and  contains many unused and not implemented features.</a:t>
            </a:r>
          </a:p>
          <a:p>
            <a:r>
              <a:rPr lang="pt-PT" sz="2500" dirty="0"/>
              <a:t>New Platform goals:</a:t>
            </a:r>
          </a:p>
          <a:p>
            <a:pPr lvl="1"/>
            <a:r>
              <a:rPr lang="pt-PT" dirty="0"/>
              <a:t>Cleaner and more appealing interface</a:t>
            </a:r>
          </a:p>
          <a:p>
            <a:pPr lvl="1"/>
            <a:r>
              <a:rPr lang="pt-PT" dirty="0"/>
              <a:t>Use of a more up-to-date framework - .Net Core MVC</a:t>
            </a:r>
          </a:p>
          <a:p>
            <a:pPr lvl="1"/>
            <a:r>
              <a:rPr lang="pt-PT" dirty="0"/>
              <a:t>Improvements on the database model (Migration to .Net Identity tables) 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endParaRPr lang="pt-P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lamation mark on a yellow background">
            <a:extLst>
              <a:ext uri="{FF2B5EF4-FFF2-40B4-BE49-F238E27FC236}">
                <a16:creationId xmlns:a16="http://schemas.microsoft.com/office/drawing/2014/main" id="{10E99418-CE84-4E5C-9CD8-769F7413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t="35054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0522D-C29E-432F-9A0A-1BFEA2A5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Mock – Up </a:t>
            </a:r>
          </a:p>
        </p:txBody>
      </p:sp>
    </p:spTree>
    <p:extLst>
      <p:ext uri="{BB962C8B-B14F-4D97-AF65-F5344CB8AC3E}">
        <p14:creationId xmlns:p14="http://schemas.microsoft.com/office/powerpoint/2010/main" val="346233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FCB-A52E-43E5-9F19-2038796D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A5284CAD-FACF-4FD8-B9D6-AF558DB7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9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3D584-20CE-45A2-9AF2-5CFC7DD6F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6972-44D6-40CE-9A7F-F0E520F5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12" y="1779453"/>
            <a:ext cx="9144000" cy="183876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PMATE - BackOffice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5BCCE-687A-4BBC-9E35-559C03CA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1C6D3-ECA1-48D0-83F1-95D6D7A6E08F}"/>
              </a:ext>
            </a:extLst>
          </p:cNvPr>
          <p:cNvSpPr txBox="1">
            <a:spLocks/>
          </p:cNvSpPr>
          <p:nvPr/>
        </p:nvSpPr>
        <p:spPr>
          <a:xfrm>
            <a:off x="1614256" y="3157446"/>
            <a:ext cx="9144000" cy="183876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Elaboration Phase - End</a:t>
            </a:r>
            <a:endParaRPr lang="en-US" spc="-300" dirty="0">
              <a:solidFill>
                <a:schemeClr val="tx1">
                  <a:lumMod val="95000"/>
                </a:schemeClr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6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6902-2164-4395-ACD1-EDB47C44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84"/>
            <a:ext cx="10515600" cy="1325563"/>
          </a:xfrm>
        </p:spPr>
        <p:txBody>
          <a:bodyPr/>
          <a:lstStyle/>
          <a:p>
            <a:r>
              <a:rPr lang="en-US" dirty="0"/>
              <a:t>Old Platform 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58BD-4847-49AD-8BED-DE3E4F9C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647"/>
            <a:ext cx="10640499" cy="5291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90C04-36D9-4438-A76B-C273A68C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47"/>
            <a:ext cx="10739225" cy="53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6B48-9E3E-4066-A945-9BC0CD7A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(SOA)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D521-499E-4240-87C3-34F9BCBF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competitions coming up implies the necessity  to create new tests</a:t>
            </a:r>
          </a:p>
          <a:p>
            <a:r>
              <a:rPr lang="en-US" dirty="0"/>
              <a:t>When new schools want to be part of Pmate, admins handle their registry</a:t>
            </a:r>
          </a:p>
          <a:p>
            <a:r>
              <a:rPr lang="en-US" dirty="0"/>
              <a:t>At any time, new training tests may be created for students to practice on the main Pmate website</a:t>
            </a:r>
          </a:p>
          <a:p>
            <a:r>
              <a:rPr lang="en-US" dirty="0"/>
              <a:t>During competitions, any problems/bugs that participants stumble upon are handled by 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96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2788-85A5-4C91-B2C2-978016BE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" y="4464028"/>
            <a:ext cx="10665311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Requirements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DE861D86-7D98-4C0C-AE7C-E29072F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270" y="643464"/>
            <a:ext cx="2838179" cy="2838179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415237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BFE1-D951-4C2C-BB22-C82AD952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168"/>
            <a:ext cx="10515600" cy="1325563"/>
          </a:xfrm>
        </p:spPr>
        <p:txBody>
          <a:bodyPr/>
          <a:lstStyle/>
          <a:p>
            <a:r>
              <a:rPr lang="en-US" dirty="0"/>
              <a:t>Requirements gathering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AA55-167B-4F05-A5D1-C44454C2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233998"/>
            <a:ext cx="10233800" cy="4351338"/>
          </a:xfrm>
        </p:spPr>
        <p:txBody>
          <a:bodyPr/>
          <a:lstStyle/>
          <a:p>
            <a:r>
              <a:rPr lang="en-US" dirty="0"/>
              <a:t>This platform is used only by a few group of people doing administrative work</a:t>
            </a:r>
          </a:p>
          <a:p>
            <a:r>
              <a:rPr lang="en-US" dirty="0"/>
              <a:t>Direct communication (via online meetings) with:</a:t>
            </a:r>
          </a:p>
          <a:p>
            <a:pPr lvl="1"/>
            <a:r>
              <a:rPr lang="en-US" dirty="0"/>
              <a:t>One of the people responsible for Pmate’s  Systems (Advisor of the project) </a:t>
            </a:r>
          </a:p>
          <a:p>
            <a:pPr lvl="1"/>
            <a:r>
              <a:rPr lang="en-US" dirty="0"/>
              <a:t>A user of the current Backoffice</a:t>
            </a:r>
          </a:p>
        </p:txBody>
      </p:sp>
    </p:spTree>
    <p:extLst>
      <p:ext uri="{BB962C8B-B14F-4D97-AF65-F5344CB8AC3E}">
        <p14:creationId xmlns:p14="http://schemas.microsoft.com/office/powerpoint/2010/main" val="401830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0D56-D5C1-4BEA-BD18-6788B697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2E4B-FBE1-484C-BA42-615A0BBC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367" y="1985423"/>
            <a:ext cx="104387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Database</a:t>
            </a:r>
          </a:p>
          <a:p>
            <a:pPr lvl="1"/>
            <a:r>
              <a:rPr lang="en-US" dirty="0"/>
              <a:t>Currently containing duplicated information due to the strategy used in the categorization of users (main table + individual table for each user-type)</a:t>
            </a:r>
          </a:p>
          <a:p>
            <a:pPr lvl="1"/>
            <a:r>
              <a:rPr lang="en-US" dirty="0"/>
              <a:t>Must be replaced by a strategy that depends on roles.</a:t>
            </a:r>
          </a:p>
          <a:p>
            <a:pPr lvl="1"/>
            <a:endParaRPr lang="pt-PT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Legal</a:t>
            </a:r>
          </a:p>
          <a:p>
            <a:pPr marL="914400" rtl="0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chemeClr val="tx1"/>
                </a:solidFill>
                <a:effectLst/>
              </a:rPr>
              <a:t>The user must have the possibility of deleting his account if he wishes to do so.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4F75-ECB3-4718-BC89-FD2658EF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8" y="1784410"/>
            <a:ext cx="721759" cy="721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41862-6912-421E-92B8-6046447C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8" y="3783328"/>
            <a:ext cx="755527" cy="7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915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447</TotalTime>
  <Words>1081</Words>
  <Application>Microsoft Office PowerPoint</Application>
  <PresentationFormat>Widescreen</PresentationFormat>
  <Paragraphs>148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Wingdings</vt:lpstr>
      <vt:lpstr>Depth</vt:lpstr>
      <vt:lpstr>PMATE BackOffice </vt:lpstr>
      <vt:lpstr>Index</vt:lpstr>
      <vt:lpstr>Context  What  previous works exist in this context? </vt:lpstr>
      <vt:lpstr>Old Platform </vt:lpstr>
      <vt:lpstr>Old Platform </vt:lpstr>
      <vt:lpstr>State of the Art (SOA)</vt:lpstr>
      <vt:lpstr>Requirements</vt:lpstr>
      <vt:lpstr>Requirements gathering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Non-Functional Requirements</vt:lpstr>
      <vt:lpstr>Non-Functional Requirements</vt:lpstr>
      <vt:lpstr>System Architecture </vt:lpstr>
      <vt:lpstr>Deployment Diagram</vt:lpstr>
      <vt:lpstr>Database Diagram</vt:lpstr>
      <vt:lpstr>Database Dimensions</vt:lpstr>
      <vt:lpstr>Personas</vt:lpstr>
      <vt:lpstr>Persona 1</vt:lpstr>
      <vt:lpstr>Persona 2</vt:lpstr>
      <vt:lpstr>Use Cases</vt:lpstr>
      <vt:lpstr>Use Case 1</vt:lpstr>
      <vt:lpstr>Use Case 2</vt:lpstr>
      <vt:lpstr>Use Case 3 </vt:lpstr>
      <vt:lpstr>Use Case 4 </vt:lpstr>
      <vt:lpstr>Use Case 5 </vt:lpstr>
      <vt:lpstr>Mock – Up </vt:lpstr>
      <vt:lpstr>Questions?</vt:lpstr>
      <vt:lpstr>PMATE - BackOffice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PMATE BackOffice</dc:title>
  <dc:creator>fabio carmelino</dc:creator>
  <cp:lastModifiedBy>Luis Pereira</cp:lastModifiedBy>
  <cp:revision>42</cp:revision>
  <dcterms:created xsi:type="dcterms:W3CDTF">2021-04-09T12:46:18Z</dcterms:created>
  <dcterms:modified xsi:type="dcterms:W3CDTF">2021-04-12T14:46:18Z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